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7EEBEA4-7329-4BCC-A9F8-2EAD71B5449F}" type="datetimeFigureOut">
              <a:rPr lang="en-US" smtClean="0"/>
              <a:t>9/9/2013</a:t>
            </a:fld>
            <a:endParaRPr lang="en-US"/>
          </a:p>
        </p:txBody>
      </p:sp>
      <p:sp>
        <p:nvSpPr>
          <p:cNvPr id="23" name="Slide Number Placeholder 22"/>
          <p:cNvSpPr>
            <a:spLocks noGrp="1"/>
          </p:cNvSpPr>
          <p:nvPr>
            <p:ph type="sldNum" sz="quarter" idx="11"/>
          </p:nvPr>
        </p:nvSpPr>
        <p:spPr/>
        <p:txBody>
          <a:bodyPr/>
          <a:lstStyle/>
          <a:p>
            <a:fld id="{460053FC-2C2F-45A1-9F3E-4D14BA7E771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EBEA4-7329-4BCC-A9F8-2EAD71B5449F}"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FC-2C2F-45A1-9F3E-4D14BA7E77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EBEA4-7329-4BCC-A9F8-2EAD71B5449F}"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FC-2C2F-45A1-9F3E-4D14BA7E77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7EEBEA4-7329-4BCC-A9F8-2EAD71B5449F}" type="datetimeFigureOut">
              <a:rPr lang="en-US" smtClean="0"/>
              <a:t>9/9/2013</a:t>
            </a:fld>
            <a:endParaRPr lang="en-US"/>
          </a:p>
        </p:txBody>
      </p:sp>
      <p:sp>
        <p:nvSpPr>
          <p:cNvPr id="19" name="Slide Number Placeholder 18"/>
          <p:cNvSpPr>
            <a:spLocks noGrp="1"/>
          </p:cNvSpPr>
          <p:nvPr>
            <p:ph type="sldNum" sz="quarter" idx="15"/>
          </p:nvPr>
        </p:nvSpPr>
        <p:spPr/>
        <p:txBody>
          <a:bodyPr/>
          <a:lstStyle/>
          <a:p>
            <a:fld id="{460053FC-2C2F-45A1-9F3E-4D14BA7E771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7EEBEA4-7329-4BCC-A9F8-2EAD71B5449F}" type="datetimeFigureOut">
              <a:rPr lang="en-US" smtClean="0"/>
              <a:t>9/9/2013</a:t>
            </a:fld>
            <a:endParaRPr lang="en-US"/>
          </a:p>
        </p:txBody>
      </p:sp>
      <p:sp>
        <p:nvSpPr>
          <p:cNvPr id="20" name="Slide Number Placeholder 19"/>
          <p:cNvSpPr>
            <a:spLocks noGrp="1"/>
          </p:cNvSpPr>
          <p:nvPr>
            <p:ph type="sldNum" sz="quarter" idx="11"/>
          </p:nvPr>
        </p:nvSpPr>
        <p:spPr/>
        <p:txBody>
          <a:bodyPr/>
          <a:lstStyle/>
          <a:p>
            <a:fld id="{460053FC-2C2F-45A1-9F3E-4D14BA7E7710}"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7EEBEA4-7329-4BCC-A9F8-2EAD71B5449F}" type="datetimeFigureOut">
              <a:rPr lang="en-US" smtClean="0"/>
              <a:t>9/9/2013</a:t>
            </a:fld>
            <a:endParaRPr lang="en-US"/>
          </a:p>
        </p:txBody>
      </p:sp>
      <p:sp>
        <p:nvSpPr>
          <p:cNvPr id="25" name="Slide Number Placeholder 24"/>
          <p:cNvSpPr>
            <a:spLocks noGrp="1"/>
          </p:cNvSpPr>
          <p:nvPr>
            <p:ph type="sldNum" sz="quarter" idx="16"/>
          </p:nvPr>
        </p:nvSpPr>
        <p:spPr/>
        <p:txBody>
          <a:bodyPr/>
          <a:lstStyle/>
          <a:p>
            <a:fld id="{460053FC-2C2F-45A1-9F3E-4D14BA7E7710}"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7EEBEA4-7329-4BCC-A9F8-2EAD71B5449F}" type="datetimeFigureOut">
              <a:rPr lang="en-US" smtClean="0"/>
              <a:t>9/9/2013</a:t>
            </a:fld>
            <a:endParaRPr lang="en-US"/>
          </a:p>
        </p:txBody>
      </p:sp>
      <p:sp>
        <p:nvSpPr>
          <p:cNvPr id="24" name="Slide Number Placeholder 23"/>
          <p:cNvSpPr>
            <a:spLocks noGrp="1"/>
          </p:cNvSpPr>
          <p:nvPr>
            <p:ph type="sldNum" sz="quarter" idx="17"/>
          </p:nvPr>
        </p:nvSpPr>
        <p:spPr/>
        <p:txBody>
          <a:bodyPr/>
          <a:lstStyle/>
          <a:p>
            <a:fld id="{460053FC-2C2F-45A1-9F3E-4D14BA7E7710}"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7EEBEA4-7329-4BCC-A9F8-2EAD71B5449F}" type="datetimeFigureOut">
              <a:rPr lang="en-US" smtClean="0"/>
              <a:t>9/9/2013</a:t>
            </a:fld>
            <a:endParaRPr lang="en-US"/>
          </a:p>
        </p:txBody>
      </p:sp>
      <p:sp>
        <p:nvSpPr>
          <p:cNvPr id="14" name="Slide Number Placeholder 13"/>
          <p:cNvSpPr>
            <a:spLocks noGrp="1"/>
          </p:cNvSpPr>
          <p:nvPr>
            <p:ph type="sldNum" sz="quarter" idx="11"/>
          </p:nvPr>
        </p:nvSpPr>
        <p:spPr/>
        <p:txBody>
          <a:bodyPr/>
          <a:lstStyle/>
          <a:p>
            <a:fld id="{460053FC-2C2F-45A1-9F3E-4D14BA7E771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7EEBEA4-7329-4BCC-A9F8-2EAD71B5449F}" type="datetimeFigureOut">
              <a:rPr lang="en-US" smtClean="0"/>
              <a:t>9/9/2013</a:t>
            </a:fld>
            <a:endParaRPr lang="en-US"/>
          </a:p>
        </p:txBody>
      </p:sp>
      <p:sp>
        <p:nvSpPr>
          <p:cNvPr id="12" name="Slide Number Placeholder 11"/>
          <p:cNvSpPr>
            <a:spLocks noGrp="1"/>
          </p:cNvSpPr>
          <p:nvPr>
            <p:ph type="sldNum" sz="quarter" idx="11"/>
          </p:nvPr>
        </p:nvSpPr>
        <p:spPr/>
        <p:txBody>
          <a:bodyPr/>
          <a:lstStyle/>
          <a:p>
            <a:fld id="{460053FC-2C2F-45A1-9F3E-4D14BA7E7710}"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7EEBEA4-7329-4BCC-A9F8-2EAD71B5449F}" type="datetimeFigureOut">
              <a:rPr lang="en-US" smtClean="0"/>
              <a:t>9/9/2013</a:t>
            </a:fld>
            <a:endParaRPr lang="en-US"/>
          </a:p>
        </p:txBody>
      </p:sp>
      <p:sp>
        <p:nvSpPr>
          <p:cNvPr id="18" name="Slide Number Placeholder 17"/>
          <p:cNvSpPr>
            <a:spLocks noGrp="1"/>
          </p:cNvSpPr>
          <p:nvPr>
            <p:ph type="sldNum" sz="quarter" idx="16"/>
          </p:nvPr>
        </p:nvSpPr>
        <p:spPr/>
        <p:txBody>
          <a:bodyPr/>
          <a:lstStyle/>
          <a:p>
            <a:fld id="{460053FC-2C2F-45A1-9F3E-4D14BA7E7710}"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7EEBEA4-7329-4BCC-A9F8-2EAD71B5449F}" type="datetimeFigureOut">
              <a:rPr lang="en-US" smtClean="0"/>
              <a:t>9/9/2013</a:t>
            </a:fld>
            <a:endParaRPr lang="en-US"/>
          </a:p>
        </p:txBody>
      </p:sp>
      <p:sp>
        <p:nvSpPr>
          <p:cNvPr id="20" name="Slide Number Placeholder 19"/>
          <p:cNvSpPr>
            <a:spLocks noGrp="1"/>
          </p:cNvSpPr>
          <p:nvPr>
            <p:ph type="sldNum" sz="quarter" idx="15"/>
          </p:nvPr>
        </p:nvSpPr>
        <p:spPr/>
        <p:txBody>
          <a:bodyPr/>
          <a:lstStyle/>
          <a:p>
            <a:fld id="{460053FC-2C2F-45A1-9F3E-4D14BA7E771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7EEBEA4-7329-4BCC-A9F8-2EAD71B5449F}" type="datetimeFigureOut">
              <a:rPr lang="en-US" smtClean="0"/>
              <a:t>9/9/2013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60053FC-2C2F-45A1-9F3E-4D14BA7E77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0"/>
            <a:ext cx="9144000" cy="2019300"/>
          </a:xfrm>
        </p:spPr>
        <p:txBody>
          <a:bodyPr>
            <a:normAutofit/>
          </a:bodyPr>
          <a:lstStyle/>
          <a:p>
            <a:r>
              <a:rPr lang="en-US" sz="1800" dirty="0" smtClean="0">
                <a:solidFill>
                  <a:srgbClr val="FF0000"/>
                </a:solidFill>
              </a:rPr>
              <a:t>The Terracotta Army is a collection of terracotta sculptures depicting the army of Qin Shi Huang, the first emperor of China. This is a form of funeral art that was buried with the emperor in 210-209 BC to protect him in the after life. They were discovered in 1974 by </a:t>
            </a:r>
            <a:r>
              <a:rPr lang="en-US" sz="1800" dirty="0">
                <a:solidFill>
                  <a:srgbClr val="FF0000"/>
                </a:solidFill>
              </a:rPr>
              <a:t>local farmers in </a:t>
            </a:r>
            <a:r>
              <a:rPr lang="en-US" sz="1800" dirty="0" err="1">
                <a:solidFill>
                  <a:srgbClr val="FF0000"/>
                </a:solidFill>
              </a:rPr>
              <a:t>Lintong</a:t>
            </a:r>
            <a:r>
              <a:rPr lang="en-US" sz="1800" dirty="0">
                <a:solidFill>
                  <a:srgbClr val="FF0000"/>
                </a:solidFill>
              </a:rPr>
              <a:t> District, Xi'an, Shaanxi province. </a:t>
            </a:r>
            <a:r>
              <a:rPr lang="en-US" sz="1800" dirty="0" smtClean="0">
                <a:solidFill>
                  <a:srgbClr val="FF0000"/>
                </a:solidFill>
              </a:rPr>
              <a:t>Current estimates are that in 3 pits there are 3000 soldiers, 130 chariots, 520 horses, and 150 cavalry horses. In other pits non-military figures were found.</a:t>
            </a:r>
            <a:endParaRPr lang="en-US" sz="1800" dirty="0">
              <a:solidFill>
                <a:srgbClr val="FF0000"/>
              </a:solidFill>
            </a:endParaRPr>
          </a:p>
        </p:txBody>
      </p:sp>
      <p:sp>
        <p:nvSpPr>
          <p:cNvPr id="2" name="Title 1"/>
          <p:cNvSpPr>
            <a:spLocks noGrp="1"/>
          </p:cNvSpPr>
          <p:nvPr>
            <p:ph type="title"/>
          </p:nvPr>
        </p:nvSpPr>
        <p:spPr>
          <a:xfrm>
            <a:off x="2895600" y="152400"/>
            <a:ext cx="3962400" cy="762000"/>
          </a:xfrm>
        </p:spPr>
        <p:txBody>
          <a:bodyPr>
            <a:noAutofit/>
          </a:bodyPr>
          <a:lstStyle/>
          <a:p>
            <a:r>
              <a:rPr lang="en-US" sz="4800" dirty="0" smtClean="0">
                <a:solidFill>
                  <a:srgbClr val="FF0000"/>
                </a:solidFill>
              </a:rPr>
              <a:t>Qin Warriors</a:t>
            </a:r>
            <a:endParaRPr lang="en-US" sz="4800"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5102225"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90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953000"/>
            <a:ext cx="7680960" cy="1066800"/>
          </a:xfrm>
        </p:spPr>
        <p:txBody>
          <a:bodyPr>
            <a:noAutofit/>
          </a:bodyPr>
          <a:lstStyle/>
          <a:p>
            <a:r>
              <a:rPr lang="en-US" sz="1800" i="1" dirty="0">
                <a:solidFill>
                  <a:srgbClr val="FF0000"/>
                </a:solidFill>
              </a:rPr>
              <a:t>In 1974 some </a:t>
            </a:r>
            <a:r>
              <a:rPr lang="en-US" sz="1800" i="1" dirty="0" smtClean="0">
                <a:solidFill>
                  <a:srgbClr val="FF0000"/>
                </a:solidFill>
              </a:rPr>
              <a:t>Chinese </a:t>
            </a:r>
            <a:r>
              <a:rPr lang="en-US" sz="1800" i="1" dirty="0">
                <a:solidFill>
                  <a:srgbClr val="FF0000"/>
                </a:solidFill>
              </a:rPr>
              <a:t>farmers working at establishing a water well at a rural location in </a:t>
            </a:r>
            <a:r>
              <a:rPr lang="en-US" sz="1800" i="1" dirty="0" err="1">
                <a:solidFill>
                  <a:srgbClr val="FF0000"/>
                </a:solidFill>
              </a:rPr>
              <a:t>Lintong</a:t>
            </a:r>
            <a:r>
              <a:rPr lang="en-US" sz="1800" i="1" dirty="0">
                <a:solidFill>
                  <a:srgbClr val="FF0000"/>
                </a:solidFill>
              </a:rPr>
              <a:t> county, Shaanxi province, near Xian, China, stumbled upon an astonishing find in the form of some large-scale terracotta warriors buried in the ground in which they were digging. </a:t>
            </a:r>
            <a:br>
              <a:rPr lang="en-US" sz="1800" i="1" dirty="0">
                <a:solidFill>
                  <a:srgbClr val="FF0000"/>
                </a:solidFill>
              </a:rPr>
            </a:br>
            <a:r>
              <a:rPr lang="en-US" sz="1800" i="1" dirty="0">
                <a:solidFill>
                  <a:srgbClr val="FF0000"/>
                </a:solidFill>
              </a:rPr>
              <a:t/>
            </a:r>
            <a:br>
              <a:rPr lang="en-US" sz="1800" i="1" dirty="0">
                <a:solidFill>
                  <a:srgbClr val="FF0000"/>
                </a:solidFill>
              </a:rPr>
            </a:br>
            <a:r>
              <a:rPr lang="en-US" sz="1800" i="1" dirty="0">
                <a:solidFill>
                  <a:srgbClr val="FF0000"/>
                </a:solidFill>
              </a:rPr>
              <a:t>These few figures proved to be only an "advance guard" of an eventual </a:t>
            </a:r>
            <a:r>
              <a:rPr lang="en-US" sz="1800" b="1" i="1" dirty="0" err="1">
                <a:solidFill>
                  <a:srgbClr val="FF0000"/>
                </a:solidFill>
              </a:rPr>
              <a:t>chinese</a:t>
            </a:r>
            <a:r>
              <a:rPr lang="en-US" sz="1800" b="1" i="1" dirty="0">
                <a:solidFill>
                  <a:srgbClr val="FF0000"/>
                </a:solidFill>
              </a:rPr>
              <a:t> terracotta army of warriors </a:t>
            </a:r>
            <a:r>
              <a:rPr lang="en-US" sz="1800" i="1" dirty="0">
                <a:solidFill>
                  <a:srgbClr val="FF0000"/>
                </a:solidFill>
              </a:rPr>
              <a:t>that has been dated to around 210 B.C. and is believed to have been created by the command of Qin Shi Huang who was the first Emperor of a unified China. </a:t>
            </a:r>
            <a:br>
              <a:rPr lang="en-US" sz="1800" i="1" dirty="0">
                <a:solidFill>
                  <a:srgbClr val="FF0000"/>
                </a:solidFill>
              </a:rPr>
            </a:br>
            <a:r>
              <a:rPr lang="en-US" sz="1800" i="1" dirty="0">
                <a:solidFill>
                  <a:srgbClr val="FF0000"/>
                </a:solidFill>
              </a:rPr>
              <a:t/>
            </a:r>
            <a:br>
              <a:rPr lang="en-US" sz="1800" i="1" dirty="0">
                <a:solidFill>
                  <a:srgbClr val="FF0000"/>
                </a:solidFill>
              </a:rPr>
            </a:br>
            <a:r>
              <a:rPr lang="en-US" sz="1800" i="1" dirty="0">
                <a:solidFill>
                  <a:srgbClr val="FF0000"/>
                </a:solidFill>
              </a:rPr>
              <a:t>The words Shi Huang translate as - First Emperor - so this individual is also known as the first Emperor of the Qin dynasty. </a:t>
            </a:r>
            <a:br>
              <a:rPr lang="en-US" sz="1800" i="1" dirty="0">
                <a:solidFill>
                  <a:srgbClr val="FF0000"/>
                </a:solidFill>
              </a:rPr>
            </a:br>
            <a:r>
              <a:rPr lang="en-US" sz="1800" i="1" dirty="0">
                <a:solidFill>
                  <a:srgbClr val="FF0000"/>
                </a:solidFill>
              </a:rPr>
              <a:t/>
            </a:r>
            <a:br>
              <a:rPr lang="en-US" sz="1800" i="1" dirty="0">
                <a:solidFill>
                  <a:srgbClr val="FF0000"/>
                </a:solidFill>
              </a:rPr>
            </a:br>
            <a:r>
              <a:rPr lang="en-US" sz="1800" i="1" dirty="0">
                <a:solidFill>
                  <a:srgbClr val="FF0000"/>
                </a:solidFill>
              </a:rPr>
              <a:t>The Chinese civilization he led had its roots located in Shaanxi and Henan provinces where the Huang He, or Yellow River, winds its way through its fertile valleys. The Han Chinese settled this area in the 3rd century BC. Xi'an, the capital of Shaanxi Province, lies just a few miles to the west of where the Wei and Huang He converge.</a:t>
            </a:r>
          </a:p>
        </p:txBody>
      </p:sp>
    </p:spTree>
    <p:extLst>
      <p:ext uri="{BB962C8B-B14F-4D97-AF65-F5344CB8AC3E}">
        <p14:creationId xmlns:p14="http://schemas.microsoft.com/office/powerpoint/2010/main" val="338142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56384\Desktop\Terracotta_pmor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04" y="198582"/>
            <a:ext cx="3121152" cy="23408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56384\Desktop\542px-TerraCotta_Color_and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275336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56384\Desktop\terr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609" y="235527"/>
            <a:ext cx="4963391" cy="661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96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56384\Desktop\_7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82" y="76200"/>
            <a:ext cx="8763000" cy="54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5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56384\Desktop\colorful-terra-cotta-warriors-shield-found-colored-group_55315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 y="20782"/>
            <a:ext cx="4618182" cy="34636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56384\Desktop\XianCavalry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95700"/>
            <a:ext cx="4040908" cy="303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0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56384\Desktop\800px-Terracotta_horse_and_two_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156384\Desktop\colorful-terra-cotta-warriors-shield-found-colored-general_55310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073" y="1219200"/>
            <a:ext cx="3810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8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3406487"/>
            <a:ext cx="3733800" cy="479713"/>
          </a:xfrm>
        </p:spPr>
        <p:txBody>
          <a:bodyPr>
            <a:normAutofit/>
          </a:bodyPr>
          <a:lstStyle/>
          <a:p>
            <a:r>
              <a:rPr lang="en-US" dirty="0" smtClean="0">
                <a:solidFill>
                  <a:srgbClr val="FF0000"/>
                </a:solidFill>
              </a:rPr>
              <a:t>(Above) View </a:t>
            </a:r>
            <a:r>
              <a:rPr lang="en-US" dirty="0">
                <a:solidFill>
                  <a:srgbClr val="FF0000"/>
                </a:solidFill>
              </a:rPr>
              <a:t>of the Terracotta </a:t>
            </a:r>
            <a:r>
              <a:rPr lang="en-US" dirty="0" smtClean="0">
                <a:solidFill>
                  <a:srgbClr val="FF0000"/>
                </a:solidFill>
              </a:rPr>
              <a:t>Army</a:t>
            </a:r>
            <a:endParaRPr lang="en-US" dirty="0">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 y="0"/>
            <a:ext cx="4541982" cy="340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595" y="3505200"/>
            <a:ext cx="453847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98595" y="3037155"/>
            <a:ext cx="4538477" cy="369332"/>
          </a:xfrm>
          <a:prstGeom prst="rect">
            <a:avLst/>
          </a:prstGeom>
          <a:noFill/>
        </p:spPr>
        <p:txBody>
          <a:bodyPr wrap="square" rtlCol="0">
            <a:spAutoFit/>
          </a:bodyPr>
          <a:lstStyle/>
          <a:p>
            <a:r>
              <a:rPr lang="en-US" dirty="0" smtClean="0">
                <a:solidFill>
                  <a:srgbClr val="FF0000"/>
                </a:solidFill>
              </a:rPr>
              <a:t>(Below)The mound where the tomb is located</a:t>
            </a:r>
            <a:endParaRPr lang="en-US" dirty="0">
              <a:solidFill>
                <a:srgbClr val="FF0000"/>
              </a:solidFill>
            </a:endParaRPr>
          </a:p>
        </p:txBody>
      </p:sp>
    </p:spTree>
    <p:extLst>
      <p:ext uri="{BB962C8B-B14F-4D97-AF65-F5344CB8AC3E}">
        <p14:creationId xmlns:p14="http://schemas.microsoft.com/office/powerpoint/2010/main" val="337281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5341216" y="5717020"/>
            <a:ext cx="3765839" cy="952996"/>
          </a:xfrm>
        </p:spPr>
        <p:txBody>
          <a:bodyPr>
            <a:noAutofit/>
          </a:bodyPr>
          <a:lstStyle/>
          <a:p>
            <a:r>
              <a:rPr lang="en-US" sz="2000" dirty="0">
                <a:solidFill>
                  <a:srgbClr val="FF0000"/>
                </a:solidFill>
              </a:rPr>
              <a:t>Stone armor suit on display in the National Geographic Museum, USA</a:t>
            </a:r>
          </a:p>
        </p:txBody>
      </p:sp>
      <p:sp>
        <p:nvSpPr>
          <p:cNvPr id="3" name="Content Placeholder 2"/>
          <p:cNvSpPr>
            <a:spLocks noGrp="1"/>
          </p:cNvSpPr>
          <p:nvPr>
            <p:ph sz="quarter" idx="13"/>
          </p:nvPr>
        </p:nvSpPr>
        <p:spPr>
          <a:xfrm>
            <a:off x="0" y="5717020"/>
            <a:ext cx="4267199" cy="378980"/>
          </a:xfrm>
        </p:spPr>
        <p:txBody>
          <a:bodyPr>
            <a:normAutofit lnSpcReduction="10000"/>
          </a:bodyPr>
          <a:lstStyle/>
          <a:p>
            <a:r>
              <a:rPr lang="en-US" sz="2000" dirty="0">
                <a:solidFill>
                  <a:srgbClr val="FF0000"/>
                </a:solidFill>
              </a:rPr>
              <a:t>A terracotta soldier with his horse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3" y="11545"/>
            <a:ext cx="42672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1545"/>
            <a:ext cx="38004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87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52400" y="152400"/>
            <a:ext cx="3886200" cy="670560"/>
          </a:xfrm>
        </p:spPr>
        <p:txBody>
          <a:bodyPr>
            <a:noAutofit/>
          </a:bodyPr>
          <a:lstStyle/>
          <a:p>
            <a:r>
              <a:rPr lang="en-US" dirty="0">
                <a:solidFill>
                  <a:srgbClr val="FF0000"/>
                </a:solidFill>
              </a:rPr>
              <a:t>The Terracotta Warriors used to be painted full of color - now only a handful of statues still contain small amounts of color. Notice the incredible detail put into the soles of the warrior's shoes.</a:t>
            </a:r>
            <a:endParaRPr lang="en-US" dirty="0"/>
          </a:p>
        </p:txBody>
      </p:sp>
      <p:sp>
        <p:nvSpPr>
          <p:cNvPr id="11" name="Text Placeholder 10"/>
          <p:cNvSpPr>
            <a:spLocks noGrp="1"/>
          </p:cNvSpPr>
          <p:nvPr>
            <p:ph type="body" sz="half" idx="15"/>
          </p:nvPr>
        </p:nvSpPr>
        <p:spPr>
          <a:xfrm>
            <a:off x="4876800" y="533400"/>
            <a:ext cx="3886200" cy="509587"/>
          </a:xfrm>
        </p:spPr>
        <p:txBody>
          <a:bodyPr>
            <a:normAutofit fontScale="92500"/>
          </a:bodyPr>
          <a:lstStyle/>
          <a:p>
            <a:r>
              <a:rPr lang="en-US" dirty="0">
                <a:solidFill>
                  <a:srgbClr val="FF0000"/>
                </a:solidFill>
              </a:rPr>
              <a:t>Terracotta Warrior, kneeling figurine.</a:t>
            </a:r>
            <a:endParaRPr lang="en-US" dirty="0"/>
          </a:p>
        </p:txBody>
      </p:sp>
      <p:sp>
        <p:nvSpPr>
          <p:cNvPr id="10" name="Content Placeholder 9"/>
          <p:cNvSpPr>
            <a:spLocks noGrp="1"/>
          </p:cNvSpPr>
          <p:nvPr>
            <p:ph sz="quarter" idx="14"/>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2260834"/>
            <a:ext cx="3200400" cy="4063766"/>
          </a:xfrm>
        </p:spPr>
      </p:pic>
      <p:sp>
        <p:nvSpPr>
          <p:cNvPr id="6" name="Title 5"/>
          <p:cNvSpPr>
            <a:spLocks noGrp="1"/>
          </p:cNvSpPr>
          <p:nvPr>
            <p:ph type="title"/>
          </p:nvPr>
        </p:nvSpPr>
        <p:spPr/>
        <p:txBody>
          <a:bodyPr>
            <a:normAutofit/>
          </a:bodyPr>
          <a:lstStyle/>
          <a:p>
            <a:r>
              <a:rPr lang="en-US" sz="2200" i="1" dirty="0" smtClean="0">
                <a:solidFill>
                  <a:srgbClr val="FF0000"/>
                </a:solidFill>
              </a:rPr>
              <a:t/>
            </a:r>
            <a:br>
              <a:rPr lang="en-US" sz="2200" i="1" dirty="0" smtClean="0">
                <a:solidFill>
                  <a:srgbClr val="FF0000"/>
                </a:solidFill>
              </a:rPr>
            </a:br>
            <a:endParaRPr lang="en-US" sz="2200"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905000"/>
            <a:ext cx="4419600" cy="4495800"/>
          </a:xfrm>
          <a:prstGeom prst="rect">
            <a:avLst/>
          </a:prstGeom>
        </p:spPr>
      </p:pic>
    </p:spTree>
    <p:extLst>
      <p:ext uri="{BB962C8B-B14F-4D97-AF65-F5344CB8AC3E}">
        <p14:creationId xmlns:p14="http://schemas.microsoft.com/office/powerpoint/2010/main" val="33174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a:xfrm>
            <a:off x="381000" y="990600"/>
            <a:ext cx="3886200" cy="524827"/>
          </a:xfrm>
        </p:spPr>
        <p:txBody>
          <a:bodyPr>
            <a:noAutofit/>
          </a:bodyPr>
          <a:lstStyle/>
          <a:p>
            <a:r>
              <a:rPr lang="en-US" sz="2400" dirty="0">
                <a:solidFill>
                  <a:srgbClr val="FF0000"/>
                </a:solidFill>
              </a:rPr>
              <a:t>Sword in Emperor Qin's Mausoleum</a:t>
            </a: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286000"/>
            <a:ext cx="4038599" cy="4038600"/>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76800" y="2286000"/>
            <a:ext cx="3886200" cy="4114800"/>
          </a:xfrm>
        </p:spPr>
      </p:pic>
      <p:sp>
        <p:nvSpPr>
          <p:cNvPr id="6" name="Text Placeholder 5"/>
          <p:cNvSpPr>
            <a:spLocks noGrp="1"/>
          </p:cNvSpPr>
          <p:nvPr>
            <p:ph type="body" sz="half" idx="15"/>
          </p:nvPr>
        </p:nvSpPr>
        <p:spPr>
          <a:xfrm>
            <a:off x="4953000" y="609600"/>
            <a:ext cx="3886200" cy="509587"/>
          </a:xfrm>
        </p:spPr>
        <p:txBody>
          <a:bodyPr>
            <a:noAutofit/>
          </a:bodyPr>
          <a:lstStyle/>
          <a:p>
            <a:r>
              <a:rPr lang="en-US" sz="2400" dirty="0">
                <a:solidFill>
                  <a:srgbClr val="FF0000"/>
                </a:solidFill>
              </a:rPr>
              <a:t>Note how the faces of these two soldiers differ from each other. Each statue was constructed to be unique</a:t>
            </a:r>
          </a:p>
        </p:txBody>
      </p:sp>
    </p:spTree>
    <p:extLst>
      <p:ext uri="{BB962C8B-B14F-4D97-AF65-F5344CB8AC3E}">
        <p14:creationId xmlns:p14="http://schemas.microsoft.com/office/powerpoint/2010/main" val="296907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1463674"/>
            <a:ext cx="7238999" cy="4937125"/>
          </a:xfrm>
        </p:spPr>
      </p:pic>
      <p:sp>
        <p:nvSpPr>
          <p:cNvPr id="7" name="Title 6"/>
          <p:cNvSpPr>
            <a:spLocks noGrp="1"/>
          </p:cNvSpPr>
          <p:nvPr>
            <p:ph type="title"/>
          </p:nvPr>
        </p:nvSpPr>
        <p:spPr/>
        <p:txBody>
          <a:bodyPr>
            <a:normAutofit fontScale="90000"/>
          </a:bodyPr>
          <a:lstStyle/>
          <a:p>
            <a:r>
              <a:rPr lang="en-US" i="1" dirty="0">
                <a:solidFill>
                  <a:srgbClr val="FF0000"/>
                </a:solidFill>
              </a:rPr>
              <a:t>Bronze </a:t>
            </a:r>
            <a:r>
              <a:rPr lang="en-US" i="1" dirty="0" smtClean="0">
                <a:solidFill>
                  <a:srgbClr val="FF0000"/>
                </a:solidFill>
              </a:rPr>
              <a:t>chariot awaits </a:t>
            </a:r>
            <a:r>
              <a:rPr lang="en-US" i="1" dirty="0">
                <a:solidFill>
                  <a:srgbClr val="FF0000"/>
                </a:solidFill>
              </a:rPr>
              <a:t>for the emperor</a:t>
            </a:r>
          </a:p>
        </p:txBody>
      </p:sp>
    </p:spTree>
    <p:extLst>
      <p:ext uri="{BB962C8B-B14F-4D97-AF65-F5344CB8AC3E}">
        <p14:creationId xmlns:p14="http://schemas.microsoft.com/office/powerpoint/2010/main" val="226280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endParaRPr lang="en-US"/>
          </a:p>
        </p:txBody>
      </p:sp>
      <p:sp>
        <p:nvSpPr>
          <p:cNvPr id="10" name="Text Placeholder 9"/>
          <p:cNvSpPr>
            <a:spLocks noGrp="1"/>
          </p:cNvSpPr>
          <p:nvPr>
            <p:ph type="body" sz="half" idx="15"/>
          </p:nvPr>
        </p:nvSpPr>
        <p:spPr/>
        <p:txBody>
          <a:bodyPr/>
          <a:lstStyle/>
          <a:p>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1905000"/>
            <a:ext cx="3352800" cy="4422775"/>
          </a:xfrm>
        </p:spPr>
      </p:pic>
      <p:sp>
        <p:nvSpPr>
          <p:cNvPr id="7" name="Title 6"/>
          <p:cNvSpPr>
            <a:spLocks noGrp="1"/>
          </p:cNvSpPr>
          <p:nvPr>
            <p:ph type="title"/>
          </p:nvPr>
        </p:nvSpPr>
        <p:spPr>
          <a:xfrm>
            <a:off x="381000" y="304800"/>
            <a:ext cx="7680960" cy="914400"/>
          </a:xfrm>
        </p:spPr>
        <p:txBody>
          <a:bodyPr>
            <a:noAutofit/>
          </a:bodyPr>
          <a:lstStyle/>
          <a:p>
            <a:r>
              <a:rPr lang="en-US" sz="3200" dirty="0" smtClean="0">
                <a:solidFill>
                  <a:srgbClr val="FF0000"/>
                </a:solidFill>
              </a:rPr>
              <a:t>These recreations show many of the vibrant colors they used for their statues.</a:t>
            </a:r>
            <a:endParaRPr lang="en-US" sz="3200" dirty="0">
              <a:solidFill>
                <a:srgbClr val="FF0000"/>
              </a:solidFill>
            </a:endParaRPr>
          </a:p>
        </p:txBody>
      </p:sp>
      <p:pic>
        <p:nvPicPr>
          <p:cNvPr id="13" name="Content Placeholder 1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19600" y="2819400"/>
            <a:ext cx="4419600" cy="3276600"/>
          </a:xfrm>
        </p:spPr>
      </p:pic>
    </p:spTree>
    <p:extLst>
      <p:ext uri="{BB962C8B-B14F-4D97-AF65-F5344CB8AC3E}">
        <p14:creationId xmlns:p14="http://schemas.microsoft.com/office/powerpoint/2010/main" val="305285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04800" y="838200"/>
            <a:ext cx="3886200" cy="509587"/>
          </a:xfrm>
        </p:spPr>
        <p:txBody>
          <a:bodyPr>
            <a:noAutofit/>
          </a:bodyPr>
          <a:lstStyle/>
          <a:p>
            <a:r>
              <a:rPr lang="en-US" sz="2800" dirty="0">
                <a:solidFill>
                  <a:srgbClr val="FF0000"/>
                </a:solidFill>
              </a:rPr>
              <a:t>Terracotta horse and two soldiers</a:t>
            </a:r>
          </a:p>
        </p:txBody>
      </p:sp>
      <p:sp>
        <p:nvSpPr>
          <p:cNvPr id="11" name="Text Placeholder 10"/>
          <p:cNvSpPr>
            <a:spLocks noGrp="1"/>
          </p:cNvSpPr>
          <p:nvPr>
            <p:ph type="body" sz="half" idx="15"/>
          </p:nvPr>
        </p:nvSpPr>
        <p:spPr>
          <a:xfrm>
            <a:off x="4953000" y="762000"/>
            <a:ext cx="3886200" cy="509587"/>
          </a:xfrm>
        </p:spPr>
        <p:txBody>
          <a:bodyPr>
            <a:noAutofit/>
          </a:bodyPr>
          <a:lstStyle/>
          <a:p>
            <a:r>
              <a:rPr lang="en-US" sz="2800" dirty="0">
                <a:solidFill>
                  <a:srgbClr val="FF0000"/>
                </a:solidFill>
              </a:rPr>
              <a:t>A cavalryman and his mount</a:t>
            </a:r>
          </a:p>
        </p:txBody>
      </p:sp>
      <p:pic>
        <p:nvPicPr>
          <p:cNvPr id="13" name="Content Placeholder 12"/>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53000" y="2286000"/>
            <a:ext cx="3733800" cy="4114800"/>
          </a:xfrm>
        </p:spPr>
      </p:pic>
      <p:pic>
        <p:nvPicPr>
          <p:cNvPr id="12" name="Content Placeholder 1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2514600"/>
            <a:ext cx="4114800" cy="3886200"/>
          </a:xfrm>
        </p:spPr>
      </p:pic>
      <p:sp>
        <p:nvSpPr>
          <p:cNvPr id="7" name="Title 6"/>
          <p:cNvSpPr>
            <a:spLocks noGrp="1"/>
          </p:cNvSpPr>
          <p:nvPr>
            <p:ph type="title"/>
          </p:nvPr>
        </p:nvSpPr>
        <p:spPr>
          <a:xfrm>
            <a:off x="304800" y="304800"/>
            <a:ext cx="7680960" cy="1066800"/>
          </a:xfrm>
        </p:spPr>
        <p:txBody>
          <a:bodyPr/>
          <a:lstStyle/>
          <a:p>
            <a:endParaRPr lang="en-US" dirty="0"/>
          </a:p>
        </p:txBody>
      </p:sp>
    </p:spTree>
    <p:extLst>
      <p:ext uri="{BB962C8B-B14F-4D97-AF65-F5344CB8AC3E}">
        <p14:creationId xmlns:p14="http://schemas.microsoft.com/office/powerpoint/2010/main" val="1376671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1873250"/>
            <a:ext cx="7315200" cy="4527550"/>
          </a:xfrm>
        </p:spPr>
      </p:pic>
      <p:sp>
        <p:nvSpPr>
          <p:cNvPr id="7" name="Title 6"/>
          <p:cNvSpPr>
            <a:spLocks noGrp="1"/>
          </p:cNvSpPr>
          <p:nvPr>
            <p:ph type="title"/>
          </p:nvPr>
        </p:nvSpPr>
        <p:spPr/>
        <p:txBody>
          <a:bodyPr/>
          <a:lstStyle/>
          <a:p>
            <a:r>
              <a:rPr lang="en-US" i="1" dirty="0" smtClean="0">
                <a:solidFill>
                  <a:srgbClr val="FF0000"/>
                </a:solidFill>
              </a:rPr>
              <a:t>Terracotta Warrior locations</a:t>
            </a:r>
            <a:endParaRPr lang="en-US" i="1" dirty="0">
              <a:solidFill>
                <a:srgbClr val="FF0000"/>
              </a:solidFill>
            </a:endParaRPr>
          </a:p>
        </p:txBody>
      </p:sp>
    </p:spTree>
    <p:extLst>
      <p:ext uri="{BB962C8B-B14F-4D97-AF65-F5344CB8AC3E}">
        <p14:creationId xmlns:p14="http://schemas.microsoft.com/office/powerpoint/2010/main" val="4251777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76</TotalTime>
  <Words>282</Words>
  <Application>Microsoft Office PowerPoint</Application>
  <PresentationFormat>On-screen Show (4:3)</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Mylar</vt:lpstr>
      <vt:lpstr>Qin Warriors</vt:lpstr>
      <vt:lpstr>PowerPoint Presentation</vt:lpstr>
      <vt:lpstr>PowerPoint Presentation</vt:lpstr>
      <vt:lpstr> </vt:lpstr>
      <vt:lpstr>PowerPoint Presentation</vt:lpstr>
      <vt:lpstr>Bronze chariot awaits for the emperor</vt:lpstr>
      <vt:lpstr>These recreations show many of the vibrant colors they used for their statues.</vt:lpstr>
      <vt:lpstr>PowerPoint Presentation</vt:lpstr>
      <vt:lpstr>Terracotta Warrior locations</vt:lpstr>
      <vt:lpstr>In 1974 some Chinese farmers working at establishing a water well at a rural location in Lintong county, Shaanxi province, near Xian, China, stumbled upon an astonishing find in the form of some large-scale terracotta warriors buried in the ground in which they were digging.   These few figures proved to be only an "advance guard" of an eventual chinese terracotta army of warriors that has been dated to around 210 B.C. and is believed to have been created by the command of Qin Shi Huang who was the first Emperor of a unified China.   The words Shi Huang translate as - First Emperor - so this individual is also known as the first Emperor of the Qin dynasty.   The Chinese civilization he led had its roots located in Shaanxi and Henan provinces where the Huang He, or Yellow River, winds its way through its fertile valleys. The Han Chinese settled this area in the 3rd century BC. Xi'an, the capital of Shaanxi Province, lies just a few miles to the west of where the Wei and Huang He converge.</vt:lpstr>
      <vt:lpstr>PowerPoint Presentation</vt:lpstr>
      <vt:lpstr>PowerPoint Presentation</vt:lpstr>
      <vt:lpstr>PowerPoint Presentation</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 Warriors</dc:title>
  <dc:creator>Tresvant, Rose M.</dc:creator>
  <cp:lastModifiedBy>Tresvant, Rose M.</cp:lastModifiedBy>
  <cp:revision>19</cp:revision>
  <dcterms:created xsi:type="dcterms:W3CDTF">2013-09-04T13:04:25Z</dcterms:created>
  <dcterms:modified xsi:type="dcterms:W3CDTF">2013-09-09T13:09:06Z</dcterms:modified>
</cp:coreProperties>
</file>